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696" r:id="rId2"/>
  </p:sldMasterIdLst>
  <p:notesMasterIdLst>
    <p:notesMasterId r:id="rId20"/>
  </p:notesMasterIdLst>
  <p:sldIdLst>
    <p:sldId id="294" r:id="rId3"/>
    <p:sldId id="287" r:id="rId4"/>
    <p:sldId id="298" r:id="rId5"/>
    <p:sldId id="292" r:id="rId6"/>
    <p:sldId id="297" r:id="rId7"/>
    <p:sldId id="303" r:id="rId8"/>
    <p:sldId id="283" r:id="rId9"/>
    <p:sldId id="281" r:id="rId10"/>
    <p:sldId id="279" r:id="rId11"/>
    <p:sldId id="285" r:id="rId12"/>
    <p:sldId id="275" r:id="rId13"/>
    <p:sldId id="278" r:id="rId14"/>
    <p:sldId id="291" r:id="rId15"/>
    <p:sldId id="299" r:id="rId16"/>
    <p:sldId id="302" r:id="rId17"/>
    <p:sldId id="288" r:id="rId18"/>
    <p:sldId id="301" r:id="rId19"/>
  </p:sldIdLst>
  <p:sldSz cx="32918400" cy="21945600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lack" panose="020F0502020204030203" pitchFamily="34" charset="0"/>
      <p:bold r:id="rId25"/>
      <p:boldItalic r:id="rId26"/>
    </p:embeddedFont>
    <p:embeddedFont>
      <p:font typeface="Lato Hairline" panose="020F0202020204030203" charset="0"/>
      <p:regular r:id="rId27"/>
      <p:italic r:id="rId28"/>
    </p:embeddedFont>
    <p:embeddedFont>
      <p:font typeface="Lato Semibold" panose="020F0502020204030203" pitchFamily="34" charset="0"/>
      <p:bold r:id="rId29"/>
      <p:boldItalic r:id="rId30"/>
    </p:embeddedFont>
    <p:embeddedFont>
      <p:font typeface="Lato Thin" panose="020F0502020204030203" pitchFamily="34" charset="0"/>
      <p:regular r:id="rId31"/>
      <p: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3047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0368" userDrawn="1">
          <p15:clr>
            <a:srgbClr val="A4A3A4"/>
          </p15:clr>
        </p15:guide>
        <p15:guide id="3" pos="1808" userDrawn="1">
          <p15:clr>
            <a:srgbClr val="A4A3A4"/>
          </p15:clr>
        </p15:guide>
        <p15:guide id="6" orient="horz" pos="736" userDrawn="1">
          <p15:clr>
            <a:srgbClr val="A4A3A4"/>
          </p15:clr>
        </p15:guide>
        <p15:guide id="7" pos="3536" userDrawn="1">
          <p15:clr>
            <a:srgbClr val="A4A3A4"/>
          </p15:clr>
        </p15:guide>
        <p15:guide id="8" pos="7024" userDrawn="1">
          <p15:clr>
            <a:srgbClr val="5ACBF0"/>
          </p15:clr>
        </p15:guide>
        <p15:guide id="9" pos="5264" userDrawn="1">
          <p15:clr>
            <a:srgbClr val="A4A3A4"/>
          </p15:clr>
        </p15:guide>
        <p15:guide id="10" pos="8736" userDrawn="1">
          <p15:clr>
            <a:srgbClr val="A4A3A4"/>
          </p15:clr>
        </p15:guide>
        <p15:guide id="11" pos="12112" userDrawn="1">
          <p15:clr>
            <a:srgbClr val="A4A3A4"/>
          </p15:clr>
        </p15:guide>
        <p15:guide id="12" pos="13891" userDrawn="1">
          <p15:clr>
            <a:srgbClr val="A4A3A4"/>
          </p15:clr>
        </p15:guide>
        <p15:guide id="13" pos="15552" userDrawn="1">
          <p15:clr>
            <a:srgbClr val="A4A3A4"/>
          </p15:clr>
        </p15:guide>
        <p15:guide id="14" pos="17296" userDrawn="1">
          <p15:clr>
            <a:srgbClr val="A4A3A4"/>
          </p15:clr>
        </p15:guide>
        <p15:guide id="15" pos="18960" userDrawn="1">
          <p15:clr>
            <a:srgbClr val="A4A3A4"/>
          </p15:clr>
        </p15:guide>
        <p15:guide id="16" orient="horz" pos="13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BFBFB"/>
    <a:srgbClr val="6B6B6B"/>
    <a:srgbClr val="0D0D0D"/>
    <a:srgbClr val="31092D"/>
    <a:srgbClr val="E1F1F4"/>
    <a:srgbClr val="8DC63F"/>
    <a:srgbClr val="FBE2A3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0319" autoAdjust="0"/>
  </p:normalViewPr>
  <p:slideViewPr>
    <p:cSldViewPr snapToGrid="0" showGuides="1">
      <p:cViewPr varScale="1">
        <p:scale>
          <a:sx n="35" d="100"/>
          <a:sy n="35" d="100"/>
        </p:scale>
        <p:origin x="294" y="102"/>
      </p:cViewPr>
      <p:guideLst>
        <p:guide pos="10368"/>
        <p:guide pos="1808"/>
        <p:guide orient="horz" pos="736"/>
        <p:guide pos="3536"/>
        <p:guide pos="7024"/>
        <p:guide pos="5264"/>
        <p:guide pos="8736"/>
        <p:guide pos="12112"/>
        <p:guide pos="13891"/>
        <p:guide pos="15552"/>
        <p:guide pos="17296"/>
        <p:guide pos="18960"/>
        <p:guide orient="horz" pos="13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6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1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3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9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8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36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47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5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9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8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5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9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0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0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9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2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branden0walker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twitter.com/mnthydro" TargetMode="External"/><Relationship Id="rId7" Type="http://schemas.openxmlformats.org/officeDocument/2006/relationships/image" Target="../media/image3.jpeg"/><Relationship Id="rId12" Type="http://schemas.openxmlformats.org/officeDocument/2006/relationships/hyperlink" Target="https://twitter.com/americoamorim" TargetMode="External"/><Relationship Id="rId2" Type="http://schemas.openxmlformats.org/officeDocument/2006/relationships/hyperlink" Target="https://twitter.com/hydrogawk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witter.com/mikemorrison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twitter.com/SarraceniaMason" TargetMode="External"/><Relationship Id="rId4" Type="http://schemas.openxmlformats.org/officeDocument/2006/relationships/image" Target="../media/image1.jpeg"/><Relationship Id="rId9" Type="http://schemas.openxmlformats.org/officeDocument/2006/relationships/image" Target="../media/image4.png"/><Relationship Id="rId14" Type="http://schemas.openxmlformats.org/officeDocument/2006/relationships/hyperlink" Target="https://twitter.com/nasaman58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twitter.com/RhondaVSharpe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twitter.com/ramya_ramaswami" TargetMode="External"/><Relationship Id="rId12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11" Type="http://schemas.openxmlformats.org/officeDocument/2006/relationships/hyperlink" Target="https://twitter.com/BrzezinskiRafi" TargetMode="External"/><Relationship Id="rId5" Type="http://schemas.openxmlformats.org/officeDocument/2006/relationships/hyperlink" Target="https://twitter.com/SPrinceWare/status/1125938979789053952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twitter.com/MattKuhnDVM/status/1125754432740896770" TargetMode="External"/><Relationship Id="rId9" Type="http://schemas.openxmlformats.org/officeDocument/2006/relationships/hyperlink" Target="https://twitter.com/nora_balbo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sf.io/g6xsm/" TargetMode="External"/><Relationship Id="rId3" Type="http://schemas.openxmlformats.org/officeDocument/2006/relationships/hyperlink" Target="https://t.co/UsW4crrPZO?amp=1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hyperlink" Target="https://twitter.com/mikemorrison" TargetMode="External"/><Relationship Id="rId4" Type="http://schemas.openxmlformats.org/officeDocument/2006/relationships/hyperlink" Target="https://twitter.com/brentthorne18/status/1115096937366208512" TargetMode="External"/><Relationship Id="rId9" Type="http://schemas.openxmlformats.org/officeDocument/2006/relationships/hyperlink" Target="https://twitter.com/brentthorne18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hyperlink" Target="https://www.overleaf.com/latex/templates/better-poster-latex-template/gmkgjvxqbyyt" TargetMode="External"/><Relationship Id="rId7" Type="http://schemas.openxmlformats.org/officeDocument/2006/relationships/image" Target="../media/image35.svg"/><Relationship Id="rId12" Type="http://schemas.openxmlformats.org/officeDocument/2006/relationships/image" Target="../media/image39.jpeg"/><Relationship Id="rId2" Type="http://schemas.openxmlformats.org/officeDocument/2006/relationships/hyperlink" Target="https://twitter.com/sina_lana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8.jpeg"/><Relationship Id="rId5" Type="http://schemas.openxmlformats.org/officeDocument/2006/relationships/hyperlink" Target="https://twitter.com/rtsbailo" TargetMode="External"/><Relationship Id="rId10" Type="http://schemas.openxmlformats.org/officeDocument/2006/relationships/hyperlink" Target="https://github.com/LanaSina/better_poster_latex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arraceniaMason" TargetMode="External"/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hyperlink" Target="https://twitter.com/derektoplasm" TargetMode="External"/><Relationship Id="rId10" Type="http://schemas.openxmlformats.org/officeDocument/2006/relationships/image" Target="../media/image44.jpeg"/><Relationship Id="rId4" Type="http://schemas.openxmlformats.org/officeDocument/2006/relationships/hyperlink" Target="https://derekcrowe.net/butterposter" TargetMode="External"/><Relationship Id="rId9" Type="http://schemas.openxmlformats.org/officeDocument/2006/relationships/hyperlink" Target="https://osf.io/zkmvw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videos/plain-language-for-experts/" TargetMode="External"/><Relationship Id="rId2" Type="http://schemas.openxmlformats.org/officeDocument/2006/relationships/hyperlink" Target="https://www.nngroup.com/articles/inverted-pyram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minimize-cognitive-load/" TargetMode="External"/><Relationship Id="rId5" Type="http://schemas.openxmlformats.org/officeDocument/2006/relationships/hyperlink" Target="https://www.nngroup.com/articles/interaction-cost-definition/" TargetMode="External"/><Relationship Id="rId4" Type="http://schemas.openxmlformats.org/officeDocument/2006/relationships/hyperlink" Target="https://www.nngroup.com/articles/plain-language-expert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lzaRechtman/status/1121783109480009729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witter.com/MCLaScience/status/112250541338623181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witter.com/DStroumsa/status/1125164961611833344" TargetMode="External"/><Relationship Id="rId11" Type="http://schemas.openxmlformats.org/officeDocument/2006/relationships/hyperlink" Target="https://twitter.com/akreutzer82" TargetMode="External"/><Relationship Id="rId5" Type="http://schemas.openxmlformats.org/officeDocument/2006/relationships/image" Target="../media/image10.jpeg"/><Relationship Id="rId10" Type="http://schemas.openxmlformats.org/officeDocument/2006/relationships/image" Target="../media/image11.jpeg"/><Relationship Id="rId4" Type="http://schemas.openxmlformats.org/officeDocument/2006/relationships/image" Target="../media/image9.jpeg"/><Relationship Id="rId9" Type="http://schemas.openxmlformats.org/officeDocument/2006/relationships/hyperlink" Target="https://twitter.com/mikemorris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hyperlink" Target="https://twistedsifter.com/2012/10/billboards-with-quirky-science-facts-science-world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lank.de/documents/kloewer_egu.pdf" TargetMode="External"/><Relationship Id="rId2" Type="http://schemas.openxmlformats.org/officeDocument/2006/relationships/hyperlink" Target="https://twitter.com/milankloewer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kemorrison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364CBB-83A0-4E53-A572-F50FB815C632}"/>
              </a:ext>
            </a:extLst>
          </p:cNvPr>
          <p:cNvSpPr/>
          <p:nvPr/>
        </p:nvSpPr>
        <p:spPr>
          <a:xfrm>
            <a:off x="11975472" y="13593139"/>
            <a:ext cx="7634479" cy="5610655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vvv</a:t>
            </a:r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5763C-C288-4AB9-8F15-106E3503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693810"/>
            <a:ext cx="28392120" cy="424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</a:rPr>
              <a:t>Try an on-theme background.</a:t>
            </a:r>
            <a:br>
              <a:rPr lang="en-US" b="1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6400" b="1" dirty="0">
                <a:solidFill>
                  <a:schemeClr val="bg1"/>
                </a:solidFill>
                <a:latin typeface="Lato Hairline" panose="020F0202020204030203" pitchFamily="34" charset="0"/>
              </a:rPr>
              <a:t>A</a:t>
            </a:r>
            <a:r>
              <a:rPr lang="en-US" sz="5867" b="1" dirty="0">
                <a:solidFill>
                  <a:schemeClr val="bg1"/>
                </a:solidFill>
                <a:latin typeface="Lato Hairline" panose="020F0202020204030203" pitchFamily="34" charset="0"/>
              </a:rPr>
              <a:t>dd fun and reinforce your study’s context</a:t>
            </a:r>
            <a:r>
              <a:rPr lang="en-US" sz="5867" dirty="0">
                <a:solidFill>
                  <a:schemeClr val="bg1"/>
                </a:solidFill>
                <a:latin typeface="Lato Hairline" panose="020F0202020204030203" pitchFamily="34" charset="0"/>
              </a:rPr>
              <a:t>, but make sure to keep a high contrast between your text and background!</a:t>
            </a:r>
            <a:endParaRPr lang="en-US" dirty="0">
              <a:solidFill>
                <a:schemeClr val="bg1"/>
              </a:solidFill>
              <a:latin typeface="Lato Hairline" panose="020F02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07296-5153-4B54-B768-82E3C864305E}"/>
              </a:ext>
            </a:extLst>
          </p:cNvPr>
          <p:cNvSpPr txBox="1"/>
          <p:nvPr/>
        </p:nvSpPr>
        <p:spPr>
          <a:xfrm>
            <a:off x="12119490" y="11075154"/>
            <a:ext cx="7490461" cy="164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2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2"/>
              </a:rPr>
              <a:t>hydrogawker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Mountain photo by </a:t>
            </a: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3"/>
              </a:rPr>
              <a:t>@</a:t>
            </a:r>
            <a:r>
              <a:rPr lang="en-US" sz="3600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3"/>
              </a:rPr>
              <a:t>mnthydro</a:t>
            </a:r>
            <a:endParaRPr lang="en-US" sz="36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1026" name="Picture 2" descr="https://pbs.twimg.com/media/D8YooLiW4AEwocS.jpg:large">
            <a:extLst>
              <a:ext uri="{FF2B5EF4-FFF2-40B4-BE49-F238E27FC236}">
                <a16:creationId xmlns:a16="http://schemas.microsoft.com/office/drawing/2014/main" id="{35653C21-61DA-4430-858E-3DBDF7A8C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r="15614"/>
          <a:stretch/>
        </p:blipFill>
        <p:spPr bwMode="auto">
          <a:xfrm>
            <a:off x="11975472" y="5464499"/>
            <a:ext cx="7778497" cy="56106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7A8EA-5ED6-467A-8AE1-92CBA825E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871" y="13593140"/>
            <a:ext cx="8640355" cy="49516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AE7884F-1E83-4128-91F4-83E575ADDDCB}"/>
              </a:ext>
            </a:extLst>
          </p:cNvPr>
          <p:cNvSpPr txBox="1"/>
          <p:nvPr/>
        </p:nvSpPr>
        <p:spPr>
          <a:xfrm>
            <a:off x="21925817" y="19252117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6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6"/>
              </a:rPr>
              <a:t>mikemorrison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9" name="Picture 2" descr="https://pbs.twimg.com/media/D-uEB0PXsAEP4Zp.jpg:large">
            <a:extLst>
              <a:ext uri="{FF2B5EF4-FFF2-40B4-BE49-F238E27FC236}">
                <a16:creationId xmlns:a16="http://schemas.microsoft.com/office/drawing/2014/main" id="{708F1DDE-9FC1-42C3-A828-0A9F66D0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54" y="5464498"/>
            <a:ext cx="7522101" cy="564157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A28D1AF3-8EE8-41C1-A1BE-A48A6F08CE1D}"/>
              </a:ext>
            </a:extLst>
          </p:cNvPr>
          <p:cNvSpPr txBox="1"/>
          <p:nvPr/>
        </p:nvSpPr>
        <p:spPr>
          <a:xfrm>
            <a:off x="2185047" y="11123476"/>
            <a:ext cx="7969716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8"/>
              </a:rPr>
              <a:t>@brenden0walker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46B7E-D34E-4F08-95CA-1993E5AC0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854" y="13593140"/>
            <a:ext cx="7522101" cy="5654753"/>
          </a:xfrm>
          <a:prstGeom prst="rect">
            <a:avLst/>
          </a:prstGeom>
          <a:ln>
            <a:solidFill>
              <a:srgbClr val="263238"/>
            </a:solidFill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804C421-C50F-42A5-BB04-226BA1D19D50}"/>
              </a:ext>
            </a:extLst>
          </p:cNvPr>
          <p:cNvSpPr txBox="1"/>
          <p:nvPr/>
        </p:nvSpPr>
        <p:spPr>
          <a:xfrm>
            <a:off x="2185047" y="19251951"/>
            <a:ext cx="7969716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0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0"/>
              </a:rPr>
              <a:t>SarraceniaMason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E0D0-E7F4-469E-8DF4-78638E980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4801" y="14414773"/>
            <a:ext cx="7532141" cy="3696527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7537303-D137-4F34-B213-4A6386A51704}"/>
              </a:ext>
            </a:extLst>
          </p:cNvPr>
          <p:cNvSpPr txBox="1"/>
          <p:nvPr/>
        </p:nvSpPr>
        <p:spPr>
          <a:xfrm>
            <a:off x="11784252" y="19251951"/>
            <a:ext cx="7969716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2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2"/>
              </a:rPr>
              <a:t>americoamorim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EC10A-D4BA-4D10-8436-1614D2568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50871" y="5464499"/>
            <a:ext cx="5679885" cy="565897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2321F547-6491-468E-8D49-C14F75222D6E}"/>
              </a:ext>
            </a:extLst>
          </p:cNvPr>
          <p:cNvSpPr txBox="1"/>
          <p:nvPr/>
        </p:nvSpPr>
        <p:spPr>
          <a:xfrm>
            <a:off x="21350870" y="11183627"/>
            <a:ext cx="7969716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4"/>
              </a:rPr>
              <a:t>@nasaman58</a:t>
            </a:r>
            <a:endParaRPr lang="en-US" sz="36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6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597qQBWsAA4A4j.jpg:large">
            <a:extLst>
              <a:ext uri="{FF2B5EF4-FFF2-40B4-BE49-F238E27FC236}">
                <a16:creationId xmlns:a16="http://schemas.microsoft.com/office/drawing/2014/main" id="{298086AD-6BBD-411B-90C4-E10D177A5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12843" r="6734" b="41525"/>
          <a:stretch/>
        </p:blipFill>
        <p:spPr bwMode="auto">
          <a:xfrm>
            <a:off x="2498575" y="2129082"/>
            <a:ext cx="8076067" cy="637578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pbs.twimg.com/media/D56uq4yWsAEQVG3.jpg:large">
            <a:extLst>
              <a:ext uri="{FF2B5EF4-FFF2-40B4-BE49-F238E27FC236}">
                <a16:creationId xmlns:a16="http://schemas.microsoft.com/office/drawing/2014/main" id="{3522CA4A-8D8A-4C42-AE1E-06E4EB2D2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8988" r="18500" b="26612"/>
          <a:stretch/>
        </p:blipFill>
        <p:spPr bwMode="auto">
          <a:xfrm>
            <a:off x="12528072" y="2129082"/>
            <a:ext cx="8271481" cy="640819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9E5871-AEF9-4CF9-9F50-CC84DD8CF684}"/>
              </a:ext>
            </a:extLst>
          </p:cNvPr>
          <p:cNvSpPr txBox="1"/>
          <p:nvPr/>
        </p:nvSpPr>
        <p:spPr>
          <a:xfrm>
            <a:off x="1887313" y="8504867"/>
            <a:ext cx="929859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MattKuhnDVM</a:t>
            </a:r>
            <a:endParaRPr lang="en-US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FD7F9-54DC-4B2C-98EC-E76B5670C695}"/>
              </a:ext>
            </a:extLst>
          </p:cNvPr>
          <p:cNvSpPr txBox="1"/>
          <p:nvPr/>
        </p:nvSpPr>
        <p:spPr>
          <a:xfrm>
            <a:off x="12014517" y="8537273"/>
            <a:ext cx="929859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SPrinceWare</a:t>
            </a:r>
            <a:endParaRPr lang="en-US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4" name="Picture 2" descr="https://pbs.twimg.com/media/D-fT-d0XoAA4N5T.jpg:large">
            <a:extLst>
              <a:ext uri="{FF2B5EF4-FFF2-40B4-BE49-F238E27FC236}">
                <a16:creationId xmlns:a16="http://schemas.microsoft.com/office/drawing/2014/main" id="{3A12A41B-5D71-4595-A85A-E6E75013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362" y="2129081"/>
            <a:ext cx="8544254" cy="640819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E5482-F33E-40B7-A137-A48C48A8A504}"/>
              </a:ext>
            </a:extLst>
          </p:cNvPr>
          <p:cNvSpPr txBox="1"/>
          <p:nvPr/>
        </p:nvSpPr>
        <p:spPr>
          <a:xfrm>
            <a:off x="22550193" y="8504866"/>
            <a:ext cx="9298591" cy="81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0070C0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3600" b="1" dirty="0" err="1">
                <a:solidFill>
                  <a:srgbClr val="0070C0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ramya_ramaswami</a:t>
            </a:r>
            <a:endParaRPr lang="en-US" sz="3600" b="1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04F9E-90B9-4889-9811-B5599A5C4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575" y="11604117"/>
            <a:ext cx="8210550" cy="54673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50A52-D22F-414F-B3AE-270ACFA2D89A}"/>
              </a:ext>
            </a:extLst>
          </p:cNvPr>
          <p:cNvSpPr txBox="1"/>
          <p:nvPr/>
        </p:nvSpPr>
        <p:spPr>
          <a:xfrm>
            <a:off x="1887313" y="17071467"/>
            <a:ext cx="929859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NoraBalboa</a:t>
            </a:r>
            <a:endParaRPr lang="en-US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A4E739-9164-4BFA-BA56-815CC978E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072" y="11604117"/>
            <a:ext cx="7730917" cy="5467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BC0EC0-575D-4CCE-869A-256E2717381C}"/>
              </a:ext>
            </a:extLst>
          </p:cNvPr>
          <p:cNvSpPr txBox="1"/>
          <p:nvPr/>
        </p:nvSpPr>
        <p:spPr>
          <a:xfrm>
            <a:off x="11809905" y="17071467"/>
            <a:ext cx="929859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1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1"/>
              </a:rPr>
              <a:t>BrzezinskiRafi</a:t>
            </a:r>
            <a:endParaRPr lang="en-US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4E5F326-DC0E-4D2E-90F1-0113720A81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2"/>
          <a:stretch/>
        </p:blipFill>
        <p:spPr>
          <a:xfrm>
            <a:off x="22765307" y="11604117"/>
            <a:ext cx="8706308" cy="54673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54AFB-2F9A-423D-A305-C29E1DE40E2E}"/>
              </a:ext>
            </a:extLst>
          </p:cNvPr>
          <p:cNvSpPr txBox="1"/>
          <p:nvPr/>
        </p:nvSpPr>
        <p:spPr>
          <a:xfrm>
            <a:off x="22550193" y="17071467"/>
            <a:ext cx="929859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3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3"/>
              </a:rPr>
              <a:t>RhondaVSharpe</a:t>
            </a:r>
            <a:endParaRPr lang="en-US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1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6284-0E01-4E27-BABE-DA14B9D5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6109373"/>
            <a:ext cx="28392120" cy="4241801"/>
          </a:xfrm>
        </p:spPr>
        <p:txBody>
          <a:bodyPr>
            <a:normAutofit/>
          </a:bodyPr>
          <a:lstStyle/>
          <a:p>
            <a:pPr algn="ctr"/>
            <a:r>
              <a:rPr lang="en-US" sz="29201" b="1" dirty="0">
                <a:solidFill>
                  <a:srgbClr val="FFD5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</a:t>
            </a:r>
            <a:r>
              <a:rPr lang="en-US" sz="29201" b="1" dirty="0">
                <a:solidFill>
                  <a:srgbClr val="F4433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</a:t>
            </a:r>
            <a:r>
              <a:rPr lang="en-US" sz="29201" b="1" dirty="0">
                <a:solidFill>
                  <a:srgbClr val="9C27B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en-US" sz="29201" b="1" dirty="0">
                <a:solidFill>
                  <a:srgbClr val="2196F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0735-116B-428A-BB24-2F6D9129A2EA}"/>
              </a:ext>
            </a:extLst>
          </p:cNvPr>
          <p:cNvSpPr txBox="1"/>
          <p:nvPr/>
        </p:nvSpPr>
        <p:spPr>
          <a:xfrm>
            <a:off x="4539916" y="10684041"/>
            <a:ext cx="23838569" cy="2622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867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Community-submitted modifications that you can edit.</a:t>
            </a:r>
          </a:p>
          <a:p>
            <a:pPr algn="ctr">
              <a:lnSpc>
                <a:spcPct val="150000"/>
              </a:lnSpc>
            </a:pPr>
            <a:r>
              <a:rPr lang="en-US" sz="5867" dirty="0">
                <a:solidFill>
                  <a:srgbClr val="9E9E9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them your own!</a:t>
            </a:r>
          </a:p>
        </p:txBody>
      </p:sp>
    </p:spTree>
    <p:extLst>
      <p:ext uri="{BB962C8B-B14F-4D97-AF65-F5344CB8AC3E}">
        <p14:creationId xmlns:p14="http://schemas.microsoft.com/office/powerpoint/2010/main" val="270450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049AA07-3916-4F4F-8796-94191ECC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194" y="5374201"/>
            <a:ext cx="11606551" cy="8288370"/>
          </a:xfrm>
          <a:prstGeom prst="rect">
            <a:avLst/>
          </a:prstGeom>
          <a:noFill/>
          <a:ln w="3175">
            <a:solidFill>
              <a:srgbClr val="263238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CE54F6-4FC0-40D8-85BD-90A86374F9C9}"/>
              </a:ext>
            </a:extLst>
          </p:cNvPr>
          <p:cNvSpPr txBox="1"/>
          <p:nvPr/>
        </p:nvSpPr>
        <p:spPr>
          <a:xfrm>
            <a:off x="15077657" y="3366259"/>
            <a:ext cx="13573543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R/Markdown Template</a:t>
            </a:r>
            <a:b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58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https://t.co/UsW4crrPZO?amp=1</a:t>
            </a: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62038" indent="-762038">
              <a:buFont typeface="Arial" panose="020B0604020202020204" pitchFamily="34" charset="0"/>
              <a:buChar char="•"/>
            </a:pP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142D3-A23F-4BED-B798-F1DAE492528B}"/>
              </a:ext>
            </a:extLst>
          </p:cNvPr>
          <p:cNvSpPr txBox="1"/>
          <p:nvPr/>
        </p:nvSpPr>
        <p:spPr>
          <a:xfrm>
            <a:off x="15131259" y="14759664"/>
            <a:ext cx="145868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38" indent="-762038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Reproducible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(LIVE) HTML poster (e.g., moving GIFs if you're into that)</a:t>
            </a:r>
          </a:p>
          <a:p>
            <a:pPr marL="762038" indent="-762038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Printable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PDF</a:t>
            </a:r>
          </a:p>
          <a:p>
            <a:pPr marL="762038" indent="-762038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fonts</a:t>
            </a:r>
          </a:p>
          <a:p>
            <a:pPr marL="762038" indent="-762038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Click for full features list…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4119ED-845E-4EDF-AD0D-FCB9B9408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92193" y="14949610"/>
            <a:ext cx="646187" cy="6461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35E21D-56EC-431D-A7F1-07D1690DD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92194" y="16284743"/>
            <a:ext cx="646187" cy="6461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766FF6A-124A-472D-9511-54EA487C8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92194" y="17042411"/>
            <a:ext cx="646187" cy="6461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D53407-D23D-4A50-890C-326C2C83A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92194" y="17786735"/>
            <a:ext cx="646187" cy="6461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C0355-E9AA-400C-BE2D-821ED593A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23" y="5374201"/>
            <a:ext cx="5585316" cy="8288370"/>
          </a:xfrm>
          <a:prstGeom prst="rect">
            <a:avLst/>
          </a:prstGeom>
          <a:ln>
            <a:solidFill>
              <a:srgbClr val="263238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686DAE-ED44-4F96-A84F-2076F2452E6D}"/>
              </a:ext>
            </a:extLst>
          </p:cNvPr>
          <p:cNvSpPr txBox="1"/>
          <p:nvPr/>
        </p:nvSpPr>
        <p:spPr>
          <a:xfrm>
            <a:off x="4475924" y="3366259"/>
            <a:ext cx="9333210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Portrait Orientation</a:t>
            </a:r>
            <a:b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58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/>
              </a:rPr>
              <a:t>https://osf.io/g6xsm/</a:t>
            </a: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62038" indent="-762038">
              <a:buFont typeface="Arial" panose="020B0604020202020204" pitchFamily="34" charset="0"/>
              <a:buChar char="•"/>
            </a:pP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8F062-E4F2-4D06-8595-1B4EBB729E46}"/>
              </a:ext>
            </a:extLst>
          </p:cNvPr>
          <p:cNvSpPr/>
          <p:nvPr/>
        </p:nvSpPr>
        <p:spPr>
          <a:xfrm>
            <a:off x="15053273" y="13774432"/>
            <a:ext cx="54986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@brentthorne18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372CB-EF41-4000-8E83-2755D110D84C}"/>
              </a:ext>
            </a:extLst>
          </p:cNvPr>
          <p:cNvSpPr/>
          <p:nvPr/>
        </p:nvSpPr>
        <p:spPr>
          <a:xfrm>
            <a:off x="4475924" y="13662571"/>
            <a:ext cx="52213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@</a:t>
            </a:r>
            <a:r>
              <a:rPr lang="en-US" sz="4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mikemorrison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3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C686DAE-ED44-4F96-A84F-2076F2452E6D}"/>
              </a:ext>
            </a:extLst>
          </p:cNvPr>
          <p:cNvSpPr txBox="1"/>
          <p:nvPr/>
        </p:nvSpPr>
        <p:spPr>
          <a:xfrm>
            <a:off x="5402516" y="14160950"/>
            <a:ext cx="9333210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Portrait</a:t>
            </a: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838981-35BF-4011-A021-F37C42FB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740" y="658369"/>
            <a:ext cx="28392120" cy="4023360"/>
          </a:xfrm>
        </p:spPr>
        <p:txBody>
          <a:bodyPr>
            <a:normAutofit/>
          </a:bodyPr>
          <a:lstStyle/>
          <a:p>
            <a:pPr algn="ctr"/>
            <a:r>
              <a:rPr lang="en-US" sz="14067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       Templates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84A218-88F4-4D70-A583-D2E8235798DF}"/>
              </a:ext>
            </a:extLst>
          </p:cNvPr>
          <p:cNvSpPr/>
          <p:nvPr/>
        </p:nvSpPr>
        <p:spPr>
          <a:xfrm>
            <a:off x="6566465" y="15125316"/>
            <a:ext cx="3964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sina_lana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3559F-E365-49B6-8CC3-CBA8853DE887}"/>
              </a:ext>
            </a:extLst>
          </p:cNvPr>
          <p:cNvSpPr txBox="1"/>
          <p:nvPr/>
        </p:nvSpPr>
        <p:spPr>
          <a:xfrm>
            <a:off x="16018786" y="14160950"/>
            <a:ext cx="933321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Landscape</a:t>
            </a: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91EC553D-932F-4179-8AA4-01C25540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8785" y="5593657"/>
            <a:ext cx="11717719" cy="82883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1AF6274-DB1F-40A7-9EF3-5D2C2D7C6DD6}"/>
              </a:ext>
            </a:extLst>
          </p:cNvPr>
          <p:cNvSpPr/>
          <p:nvPr/>
        </p:nvSpPr>
        <p:spPr>
          <a:xfrm>
            <a:off x="17185208" y="15125316"/>
            <a:ext cx="3523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rtsbailo</a:t>
            </a:r>
            <a:endParaRPr lang="en-U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FAE6D70-E646-43E1-915A-0D48933C4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1793" y="1433772"/>
            <a:ext cx="7620000" cy="3175000"/>
          </a:xfrm>
          <a:prstGeom prst="rect">
            <a:avLst/>
          </a:prstGeom>
        </p:spPr>
      </p:pic>
      <p:sp>
        <p:nvSpPr>
          <p:cNvPr id="31" name="Rectangle: Rounded Corners 30">
            <a:hlinkClick r:id="rId3"/>
            <a:extLst>
              <a:ext uri="{FF2B5EF4-FFF2-40B4-BE49-F238E27FC236}">
                <a16:creationId xmlns:a16="http://schemas.microsoft.com/office/drawing/2014/main" id="{B0E7016C-A258-4331-8D13-40230C5D8700}"/>
              </a:ext>
            </a:extLst>
          </p:cNvPr>
          <p:cNvSpPr/>
          <p:nvPr/>
        </p:nvSpPr>
        <p:spPr>
          <a:xfrm>
            <a:off x="16091937" y="16337280"/>
            <a:ext cx="11717719" cy="2071661"/>
          </a:xfrm>
          <a:prstGeom prst="round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1B5E20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9557E9A-A062-4CBF-A480-153FAEDC1495}"/>
              </a:ext>
            </a:extLst>
          </p:cNvPr>
          <p:cNvSpPr txBox="1"/>
          <p:nvPr/>
        </p:nvSpPr>
        <p:spPr>
          <a:xfrm>
            <a:off x="16091937" y="18553441"/>
            <a:ext cx="12022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https://www.overleaf.com/latex/templates/better-poster-latex-template/gmkgjvxqbyyt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029" name="Graphic 1028">
            <a:extLst>
              <a:ext uri="{FF2B5EF4-FFF2-40B4-BE49-F238E27FC236}">
                <a16:creationId xmlns:a16="http://schemas.microsoft.com/office/drawing/2014/main" id="{F8305091-55F0-4F4D-BEC7-093FB0ADB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10736" y="17032511"/>
            <a:ext cx="802640" cy="757035"/>
          </a:xfrm>
          <a:prstGeom prst="rect">
            <a:avLst/>
          </a:prstGeom>
        </p:spPr>
      </p:pic>
      <p:sp>
        <p:nvSpPr>
          <p:cNvPr id="41" name="Rectangle: Rounded Corners 40">
            <a:hlinkClick r:id="rId3"/>
            <a:extLst>
              <a:ext uri="{FF2B5EF4-FFF2-40B4-BE49-F238E27FC236}">
                <a16:creationId xmlns:a16="http://schemas.microsoft.com/office/drawing/2014/main" id="{F005A65F-C542-4221-9F14-54EF939A914D}"/>
              </a:ext>
            </a:extLst>
          </p:cNvPr>
          <p:cNvSpPr/>
          <p:nvPr/>
        </p:nvSpPr>
        <p:spPr>
          <a:xfrm>
            <a:off x="5475667" y="16411410"/>
            <a:ext cx="6472493" cy="2070683"/>
          </a:xfrm>
          <a:prstGeom prst="round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1B5E20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6F0D83D-30C4-4BF5-9E0D-342647F8E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7089" y="17105663"/>
            <a:ext cx="802640" cy="757035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B49CBB7F-FBA3-4D04-AB43-D059EEB37970}"/>
              </a:ext>
            </a:extLst>
          </p:cNvPr>
          <p:cNvSpPr txBox="1"/>
          <p:nvPr/>
        </p:nvSpPr>
        <p:spPr>
          <a:xfrm>
            <a:off x="7120128" y="16788671"/>
            <a:ext cx="50962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 Black" panose="020F0A02020204030203" pitchFamily="34" charset="0"/>
              </a:rPr>
              <a:t>Download </a:t>
            </a:r>
            <a:br>
              <a:rPr lang="en-US" sz="4800" dirty="0">
                <a:solidFill>
                  <a:schemeClr val="bg1"/>
                </a:solidFill>
                <a:latin typeface="Lato Black" panose="020F0A02020204030203" pitchFamily="34" charset="0"/>
              </a:rPr>
            </a:br>
            <a:r>
              <a:rPr lang="en-US" sz="2800" dirty="0">
                <a:solidFill>
                  <a:srgbClr val="1B5E20"/>
                </a:solidFill>
                <a:latin typeface="Lato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(Ctrl/Cmd + Click)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CE5607-7989-4274-BAF0-719D2BBCB268}"/>
              </a:ext>
            </a:extLst>
          </p:cNvPr>
          <p:cNvSpPr txBox="1"/>
          <p:nvPr/>
        </p:nvSpPr>
        <p:spPr>
          <a:xfrm>
            <a:off x="17722735" y="16715519"/>
            <a:ext cx="50962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 Black" panose="020F0A02020204030203" pitchFamily="34" charset="0"/>
              </a:rPr>
              <a:t>Download </a:t>
            </a:r>
            <a:br>
              <a:rPr lang="en-US" sz="4800" dirty="0">
                <a:solidFill>
                  <a:schemeClr val="bg1"/>
                </a:solidFill>
                <a:latin typeface="Lato Black" panose="020F0A02020204030203" pitchFamily="34" charset="0"/>
              </a:rPr>
            </a:br>
            <a:r>
              <a:rPr lang="en-US" sz="2800" dirty="0">
                <a:solidFill>
                  <a:srgbClr val="1B5E20"/>
                </a:solidFill>
                <a:latin typeface="Lato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(Ctrl/Cmd + Click)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3F3B41E-47FF-4676-BC21-3C35A13C3F2A}"/>
              </a:ext>
            </a:extLst>
          </p:cNvPr>
          <p:cNvSpPr txBox="1"/>
          <p:nvPr/>
        </p:nvSpPr>
        <p:spPr>
          <a:xfrm>
            <a:off x="5440549" y="18626593"/>
            <a:ext cx="7057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https://github.com/LanaSina/better_poster_latex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035" name="Picture 5" descr="Lana Sinapayen">
            <a:extLst>
              <a:ext uri="{FF2B5EF4-FFF2-40B4-BE49-F238E27FC236}">
                <a16:creationId xmlns:a16="http://schemas.microsoft.com/office/drawing/2014/main" id="{8982EF62-1AD1-48B3-9E7F-FD965D4B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71" y="15141536"/>
            <a:ext cx="987839" cy="98783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7" descr="âafael Bailo">
            <a:extLst>
              <a:ext uri="{FF2B5EF4-FFF2-40B4-BE49-F238E27FC236}">
                <a16:creationId xmlns:a16="http://schemas.microsoft.com/office/drawing/2014/main" id="{177865AB-B0F1-473F-8718-DF604E51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37" y="15141536"/>
            <a:ext cx="987839" cy="98783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hlinkClick r:id="rId10"/>
            <a:extLst>
              <a:ext uri="{FF2B5EF4-FFF2-40B4-BE49-F238E27FC236}">
                <a16:creationId xmlns:a16="http://schemas.microsoft.com/office/drawing/2014/main" id="{053DA0F6-1911-43A6-862A-0CB59AF02D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2516" y="5593657"/>
            <a:ext cx="5838509" cy="82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1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6284-0E01-4E27-BABE-DA14B9D5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383" y="1951917"/>
            <a:ext cx="14218919" cy="2785067"/>
          </a:xfrm>
        </p:spPr>
        <p:txBody>
          <a:bodyPr>
            <a:normAutofit/>
          </a:bodyPr>
          <a:lstStyle/>
          <a:p>
            <a:r>
              <a:rPr lang="en-US" sz="9800" dirty="0">
                <a:solidFill>
                  <a:schemeClr val="bg1"/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#</a:t>
            </a:r>
            <a:r>
              <a:rPr lang="en-US" sz="9800" dirty="0" err="1">
                <a:solidFill>
                  <a:schemeClr val="bg1"/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butterposter</a:t>
            </a:r>
            <a:endParaRPr lang="en-US" sz="9800" dirty="0">
              <a:solidFill>
                <a:schemeClr val="bg1"/>
              </a:solidFill>
              <a:latin typeface="Lato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074" name="Picture 2" descr="https://freight.cargo.site/t/original/i/d996134ff538d25f8b65e092c10e6aa302bda3bb31c6278adda7c85d53f69a88/butterposter.004.jpeg">
            <a:extLst>
              <a:ext uri="{FF2B5EF4-FFF2-40B4-BE49-F238E27FC236}">
                <a16:creationId xmlns:a16="http://schemas.microsoft.com/office/drawing/2014/main" id="{A89BCE87-E953-44F6-8817-2FD628F95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83" y="4423811"/>
            <a:ext cx="14218919" cy="947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5ED95-EC01-4BB5-ACCA-B84D9B64C31B}"/>
              </a:ext>
            </a:extLst>
          </p:cNvPr>
          <p:cNvSpPr txBox="1"/>
          <p:nvPr/>
        </p:nvSpPr>
        <p:spPr>
          <a:xfrm>
            <a:off x="2003383" y="16061811"/>
            <a:ext cx="1263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Get templates from </a:t>
            </a:r>
            <a:r>
              <a:rPr lang="en-US" sz="4800" dirty="0">
                <a:hlinkClick r:id="rId4"/>
              </a:rPr>
              <a:t>https://derekcrowe.net/butterposter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21ACEF-C549-451F-8FD4-FE55D2D45BCF}"/>
              </a:ext>
            </a:extLst>
          </p:cNvPr>
          <p:cNvGrpSpPr/>
          <p:nvPr/>
        </p:nvGrpSpPr>
        <p:grpSpPr>
          <a:xfrm>
            <a:off x="2003383" y="14642664"/>
            <a:ext cx="6295940" cy="993001"/>
            <a:chOff x="21170312" y="24141631"/>
            <a:chExt cx="9443909" cy="148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FF2733-C74F-4166-8520-0AB0101A9A7F}"/>
                </a:ext>
              </a:extLst>
            </p:cNvPr>
            <p:cNvSpPr/>
            <p:nvPr/>
          </p:nvSpPr>
          <p:spPr>
            <a:xfrm>
              <a:off x="22827954" y="24178207"/>
              <a:ext cx="7786267" cy="1246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by </a:t>
              </a:r>
              <a:r>
                <a:rPr lang="en-US" sz="4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hlinkClick r:id="rId5"/>
                </a:rPr>
                <a:t>@</a:t>
              </a:r>
              <a:r>
                <a:rPr lang="en-US" sz="48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hlinkClick r:id="rId5"/>
                </a:rPr>
                <a:t>derektoplasm</a:t>
              </a:r>
              <a:endParaRPr lang="en-U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076" name="Picture 4" descr="electrode to perdition">
              <a:extLst>
                <a:ext uri="{FF2B5EF4-FFF2-40B4-BE49-F238E27FC236}">
                  <a16:creationId xmlns:a16="http://schemas.microsoft.com/office/drawing/2014/main" id="{53718F3D-05C8-45C0-B332-CC9E377A0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312" y="24141631"/>
              <a:ext cx="1489501" cy="1489501"/>
            </a:xfrm>
            <a:prstGeom prst="ellipse">
              <a:avLst/>
            </a:prstGeom>
            <a:ln w="63500" cap="rnd">
              <a:solidFill>
                <a:srgbClr val="EFF8F3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315DA3-62AB-41F1-8594-FEBE9DA26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6233" y="4388547"/>
            <a:ext cx="12754354" cy="95145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260687-F589-43CF-AA37-3DD5D8ED3E61}"/>
              </a:ext>
            </a:extLst>
          </p:cNvPr>
          <p:cNvSpPr txBox="1">
            <a:spLocks/>
          </p:cNvSpPr>
          <p:nvPr/>
        </p:nvSpPr>
        <p:spPr>
          <a:xfrm>
            <a:off x="18186233" y="1951917"/>
            <a:ext cx="14218919" cy="2785067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800" dirty="0">
                <a:solidFill>
                  <a:schemeClr val="bg1"/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“L”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D21B9-0801-47B9-8F97-A5D25048C27E}"/>
              </a:ext>
            </a:extLst>
          </p:cNvPr>
          <p:cNvSpPr/>
          <p:nvPr/>
        </p:nvSpPr>
        <p:spPr>
          <a:xfrm>
            <a:off x="19291328" y="14674286"/>
            <a:ext cx="58801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48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8"/>
              </a:rPr>
              <a:t>@</a:t>
            </a:r>
            <a:r>
              <a:rPr lang="en-US" sz="48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8"/>
              </a:rPr>
              <a:t>SarraceniaMason</a:t>
            </a:r>
            <a:endParaRPr lang="en-US" sz="4800" b="1" dirty="0">
              <a:solidFill>
                <a:srgbClr val="90A4AE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B09F0-044D-48DD-9A03-98DB97A39E1B}"/>
              </a:ext>
            </a:extLst>
          </p:cNvPr>
          <p:cNvSpPr txBox="1"/>
          <p:nvPr/>
        </p:nvSpPr>
        <p:spPr>
          <a:xfrm>
            <a:off x="18186233" y="16061811"/>
            <a:ext cx="1263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Adobe InDesign templates here: </a:t>
            </a:r>
            <a:r>
              <a:rPr lang="en-US" sz="4800" dirty="0">
                <a:hlinkClick r:id="rId9"/>
              </a:rPr>
              <a:t>https://osf.io/zkmvw/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pbs.twimg.com/profile_images/1008164378842222592/gnbZVjHg_400x400.jpg">
            <a:extLst>
              <a:ext uri="{FF2B5EF4-FFF2-40B4-BE49-F238E27FC236}">
                <a16:creationId xmlns:a16="http://schemas.microsoft.com/office/drawing/2014/main" id="{CF53A355-6059-41D8-980A-0870CD08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199" y="14642664"/>
            <a:ext cx="1017008" cy="101700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3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76" y="891198"/>
            <a:ext cx="28392120" cy="424180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1734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Research that influenced this design:</a:t>
            </a:r>
            <a:br>
              <a:rPr lang="en-US" sz="11734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6867" dirty="0" err="1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a.k.a</a:t>
            </a:r>
            <a:r>
              <a:rPr lang="en-US" sz="6867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en-US" sz="6867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“</a:t>
            </a:r>
            <a:r>
              <a:rPr lang="en-US" sz="6867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I need some ammo to help persuade my faculty to try this.</a:t>
            </a:r>
            <a:r>
              <a:rPr lang="en-US" sz="6867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”</a:t>
            </a:r>
            <a:endParaRPr lang="en-US" sz="11734" dirty="0">
              <a:solidFill>
                <a:srgbClr val="EA4C89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BD90B-664B-444D-8CE5-382FB3D42358}"/>
              </a:ext>
            </a:extLst>
          </p:cNvPr>
          <p:cNvSpPr txBox="1"/>
          <p:nvPr/>
        </p:nvSpPr>
        <p:spPr>
          <a:xfrm>
            <a:off x="4189476" y="6364224"/>
            <a:ext cx="22335744" cy="994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</a:rPr>
              <a:t>1. Need to know </a:t>
            </a:r>
            <a:r>
              <a:rPr lang="en-US" sz="5334" dirty="0">
                <a:solidFill>
                  <a:srgbClr val="FF0000"/>
                </a:solidFill>
              </a:rPr>
              <a:t>&gt;</a:t>
            </a:r>
            <a:r>
              <a:rPr lang="en-US" sz="5334" dirty="0">
                <a:solidFill>
                  <a:schemeClr val="bg1"/>
                </a:solidFill>
              </a:rPr>
              <a:t> Nice to know</a:t>
            </a:r>
          </a:p>
          <a:p>
            <a:r>
              <a:rPr lang="en-US" sz="5334" dirty="0">
                <a:solidFill>
                  <a:schemeClr val="bg1"/>
                </a:solidFill>
                <a:hlinkClick r:id="rId2"/>
              </a:rPr>
              <a:t>https://www.nngroup.com/articles/inverted-pyramid</a:t>
            </a:r>
            <a:endParaRPr lang="en-US" sz="5334" dirty="0">
              <a:solidFill>
                <a:schemeClr val="bg1"/>
              </a:solidFill>
            </a:endParaRPr>
          </a:p>
          <a:p>
            <a:endParaRPr lang="en-US" sz="5334" dirty="0">
              <a:solidFill>
                <a:schemeClr val="bg1"/>
              </a:solidFill>
            </a:endParaRPr>
          </a:p>
          <a:p>
            <a:r>
              <a:rPr lang="en-US" sz="5334" dirty="0">
                <a:solidFill>
                  <a:schemeClr val="bg1"/>
                </a:solidFill>
              </a:rPr>
              <a:t>2. Plain language is interpreted faster.</a:t>
            </a:r>
          </a:p>
          <a:p>
            <a:r>
              <a:rPr lang="en-US" sz="5334" dirty="0">
                <a:solidFill>
                  <a:schemeClr val="bg1"/>
                </a:solidFill>
                <a:hlinkClick r:id="rId3"/>
              </a:rPr>
              <a:t>https://www.nngroup.com/videos/plain-language-for-experts/</a:t>
            </a:r>
            <a:endParaRPr lang="en-US" sz="5334" dirty="0">
              <a:solidFill>
                <a:schemeClr val="bg1"/>
              </a:solidFill>
            </a:endParaRPr>
          </a:p>
          <a:p>
            <a:r>
              <a:rPr lang="en-US" sz="5334" dirty="0">
                <a:solidFill>
                  <a:schemeClr val="bg1"/>
                </a:solidFill>
                <a:hlinkClick r:id="rId4"/>
              </a:rPr>
              <a:t>https://www.nngroup.com/articles/plain-language-experts/</a:t>
            </a:r>
            <a:endParaRPr lang="en-US" sz="5334" dirty="0">
              <a:solidFill>
                <a:schemeClr val="bg1"/>
              </a:solidFill>
            </a:endParaRPr>
          </a:p>
          <a:p>
            <a:endParaRPr lang="en-US" sz="5334" dirty="0">
              <a:solidFill>
                <a:schemeClr val="bg1"/>
              </a:solidFill>
            </a:endParaRPr>
          </a:p>
          <a:p>
            <a:r>
              <a:rPr lang="en-US" sz="5334" dirty="0">
                <a:solidFill>
                  <a:schemeClr val="bg1"/>
                </a:solidFill>
              </a:rPr>
              <a:t>3. Interaction cost.</a:t>
            </a:r>
          </a:p>
          <a:p>
            <a:r>
              <a:rPr lang="en-US" sz="5334" dirty="0">
                <a:solidFill>
                  <a:schemeClr val="bg1"/>
                </a:solidFill>
                <a:hlinkClick r:id="rId5"/>
              </a:rPr>
              <a:t>https://www.nngroup.com/articles/interaction-cost-definition/  </a:t>
            </a:r>
            <a:endParaRPr lang="en-US" sz="5334" dirty="0">
              <a:solidFill>
                <a:schemeClr val="bg1"/>
              </a:solidFill>
            </a:endParaRPr>
          </a:p>
          <a:p>
            <a:endParaRPr lang="en-US" sz="5334" dirty="0">
              <a:solidFill>
                <a:schemeClr val="bg1"/>
              </a:solidFill>
            </a:endParaRPr>
          </a:p>
          <a:p>
            <a:r>
              <a:rPr lang="en-US" sz="5334" dirty="0">
                <a:solidFill>
                  <a:schemeClr val="bg1"/>
                </a:solidFill>
              </a:rPr>
              <a:t>4. Effective designs minimize cognitive load</a:t>
            </a:r>
          </a:p>
          <a:p>
            <a:r>
              <a:rPr lang="en-US" sz="5334" dirty="0">
                <a:solidFill>
                  <a:schemeClr val="bg1"/>
                </a:solidFill>
                <a:hlinkClick r:id="rId6"/>
              </a:rPr>
              <a:t>https://www.nngroup.com/articles/minimize-cognitive-load/</a:t>
            </a:r>
            <a:endParaRPr lang="en-US" sz="533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622974"/>
            <a:ext cx="28392120" cy="4241801"/>
          </a:xfrm>
        </p:spPr>
        <p:txBody>
          <a:bodyPr>
            <a:normAutofit/>
          </a:bodyPr>
          <a:lstStyle/>
          <a:p>
            <a:pPr algn="ctr"/>
            <a:r>
              <a:rPr lang="en-US" sz="14067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Layout F.A.Q.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07E-F751-4980-B13D-3DDB6802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955" y="5462954"/>
            <a:ext cx="20104491" cy="1389246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if my intro/methods/results doesn’t fit in the silent bar?</a:t>
            </a:r>
          </a:p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If you’re trying to put so much into that bar that it doesn’t fit, they won’t have time to read it anyway. First try moving stuff to the ammo bar. Next, cut </a:t>
            </a:r>
            <a:r>
              <a:rPr lang="en-US" sz="4400" dirty="0" err="1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Instead of trying to fill space, you’re trying to conserve space.</a:t>
            </a:r>
            <a:b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endParaRPr lang="en-US" sz="4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What if I have a really important graph or picture?</a:t>
            </a:r>
          </a:p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</a:rPr>
              <a:t>Move the QR Code to the Silent Presenter, then put your graph/image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176098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BFFF44-E754-444A-93D6-75FC6AA77585}"/>
              </a:ext>
            </a:extLst>
          </p:cNvPr>
          <p:cNvSpPr/>
          <p:nvPr/>
        </p:nvSpPr>
        <p:spPr>
          <a:xfrm>
            <a:off x="8229600" y="4851929"/>
            <a:ext cx="16459200" cy="119109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Design isn’t about making things look pretty. It’s about </a:t>
            </a:r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directing attention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.</a:t>
            </a:r>
          </a:p>
          <a:p>
            <a:endParaRPr lang="en-US" sz="64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  <a:p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Great design is </a:t>
            </a:r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subtle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.</a:t>
            </a:r>
            <a:b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</a:br>
            <a:b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</a:b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Design should feel like </a:t>
            </a:r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problem-solving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. </a:t>
            </a:r>
          </a:p>
          <a:p>
            <a:endParaRPr lang="en-US" sz="64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  <a:p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UX designers feel a surge of happiness when they get to </a:t>
            </a:r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delete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something.</a:t>
            </a:r>
          </a:p>
          <a:p>
            <a:endParaRPr lang="en-US" sz="64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  <a:p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When it looks too simple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to represent the amount of time you put into it, </a:t>
            </a:r>
            <a:r>
              <a:rPr lang="en-US" sz="64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you’re done</a:t>
            </a:r>
            <a:r>
              <a:rPr lang="en-US" sz="64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44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63C-C288-4AB9-8F15-106E3503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</a:rPr>
              <a:t>Try a ‘hat’ icon.</a:t>
            </a:r>
            <a:br>
              <a:rPr lang="en-US" b="1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8534" b="1" dirty="0">
                <a:solidFill>
                  <a:schemeClr val="bg1"/>
                </a:solidFill>
                <a:latin typeface="Lato Hairline" panose="020F0202020204030203" pitchFamily="34" charset="0"/>
              </a:rPr>
              <a:t>F</a:t>
            </a:r>
            <a:r>
              <a:rPr lang="en-US" sz="8534" dirty="0">
                <a:solidFill>
                  <a:schemeClr val="bg1"/>
                </a:solidFill>
                <a:latin typeface="Lato Hairline" panose="020F0202020204030203" pitchFamily="34" charset="0"/>
              </a:rPr>
              <a:t>un, reinforces your finding, makes your poster memorable </a:t>
            </a:r>
            <a:br>
              <a:rPr lang="en-US" sz="8534" dirty="0">
                <a:solidFill>
                  <a:schemeClr val="bg1"/>
                </a:solidFill>
                <a:latin typeface="Lato Hairline" panose="020F0202020204030203" pitchFamily="34" charset="0"/>
              </a:rPr>
            </a:br>
            <a:r>
              <a:rPr lang="en-US" sz="8534" dirty="0">
                <a:solidFill>
                  <a:schemeClr val="bg1"/>
                </a:solidFill>
                <a:latin typeface="Lato Hairline" panose="020F0202020204030203" pitchFamily="34" charset="0"/>
              </a:rPr>
              <a:t>— and can be interpreted at-a-glance.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5AA18-BB05-4CC0-83D4-334274C6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16" y="14071601"/>
            <a:ext cx="7490461" cy="499170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052" name="Picture 4" descr="https://pbs.twimg.com/media/D5vlURVXkAATLRO.jpg">
            <a:extLst>
              <a:ext uri="{FF2B5EF4-FFF2-40B4-BE49-F238E27FC236}">
                <a16:creationId xmlns:a16="http://schemas.microsoft.com/office/drawing/2014/main" id="{93B32201-781E-408B-B222-52252052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969" y="6178916"/>
            <a:ext cx="7490461" cy="561784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bs.twimg.com/media/D5PwuE1W0AAg8Cf.jpg:large">
            <a:extLst>
              <a:ext uri="{FF2B5EF4-FFF2-40B4-BE49-F238E27FC236}">
                <a16:creationId xmlns:a16="http://schemas.microsoft.com/office/drawing/2014/main" id="{A749D5FE-6A6B-4082-AD54-E62B08BCE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17" y="6178916"/>
            <a:ext cx="7490461" cy="561784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media/D5FfR67W4AAM_Sq.jpg:large">
            <a:extLst>
              <a:ext uri="{FF2B5EF4-FFF2-40B4-BE49-F238E27FC236}">
                <a16:creationId xmlns:a16="http://schemas.microsoft.com/office/drawing/2014/main" id="{168E125E-84DB-4725-A81E-0598E814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799" y="6178917"/>
            <a:ext cx="7490461" cy="561784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A7ED45-A6C3-4A2C-AD1D-A0B1AA698F20}"/>
              </a:ext>
            </a:extLst>
          </p:cNvPr>
          <p:cNvSpPr txBox="1"/>
          <p:nvPr/>
        </p:nvSpPr>
        <p:spPr>
          <a:xfrm>
            <a:off x="12713969" y="11871577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</a:t>
            </a:r>
            <a:r>
              <a:rPr lang="en-US" sz="36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6"/>
              </a:rPr>
              <a:t>@</a:t>
            </a:r>
            <a:r>
              <a:rPr lang="en-US" sz="3600" b="1" dirty="0" err="1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6"/>
              </a:rPr>
              <a:t>DStroumsa</a:t>
            </a:r>
            <a:endParaRPr lang="en-US" sz="3600" b="1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7473D-F999-4744-BCF2-847A43BFE7F7}"/>
              </a:ext>
            </a:extLst>
          </p:cNvPr>
          <p:cNvSpPr txBox="1"/>
          <p:nvPr/>
        </p:nvSpPr>
        <p:spPr>
          <a:xfrm>
            <a:off x="2656417" y="11871576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7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7"/>
              </a:rPr>
              <a:t>MCLaScience</a:t>
            </a:r>
            <a:endParaRPr lang="en-US" sz="3600" b="1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CE380-2575-42C3-959F-D25F76A9073C}"/>
              </a:ext>
            </a:extLst>
          </p:cNvPr>
          <p:cNvSpPr txBox="1"/>
          <p:nvPr/>
        </p:nvSpPr>
        <p:spPr>
          <a:xfrm>
            <a:off x="23164800" y="11871576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8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8"/>
              </a:rPr>
              <a:t>ElzaRechtman</a:t>
            </a:r>
            <a:endParaRPr lang="en-US" sz="3600" b="1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07296-5153-4B54-B768-82E3C864305E}"/>
              </a:ext>
            </a:extLst>
          </p:cNvPr>
          <p:cNvSpPr txBox="1"/>
          <p:nvPr/>
        </p:nvSpPr>
        <p:spPr>
          <a:xfrm>
            <a:off x="2656416" y="19162958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 </a:t>
            </a:r>
            <a:r>
              <a:rPr lang="en-US" sz="3600" b="1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9"/>
              </a:rPr>
              <a:t>@</a:t>
            </a:r>
            <a:r>
              <a:rPr lang="en-US" sz="3600" b="1" dirty="0" err="1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9"/>
              </a:rPr>
              <a:t>mikemorrison</a:t>
            </a:r>
            <a:endParaRPr lang="en-US" sz="3600" b="1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2050" name="Picture 2" descr="https://pbs.twimg.com/media/D7-X4G4W4AEaSQg.jpg:large">
            <a:extLst>
              <a:ext uri="{FF2B5EF4-FFF2-40B4-BE49-F238E27FC236}">
                <a16:creationId xmlns:a16="http://schemas.microsoft.com/office/drawing/2014/main" id="{B72DCCA3-9370-4D30-AD90-8076F1A36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9156" r="1131" b="6787"/>
          <a:stretch/>
        </p:blipFill>
        <p:spPr bwMode="auto">
          <a:xfrm>
            <a:off x="12713969" y="14071601"/>
            <a:ext cx="7546343" cy="4991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45A6C0-A151-4BFF-ABC8-146838C7D391}"/>
              </a:ext>
            </a:extLst>
          </p:cNvPr>
          <p:cNvSpPr txBox="1"/>
          <p:nvPr/>
        </p:nvSpPr>
        <p:spPr>
          <a:xfrm>
            <a:off x="12713968" y="19162958"/>
            <a:ext cx="749046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0A4AE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Example donated by</a:t>
            </a:r>
            <a:r>
              <a:rPr lang="en-US" sz="36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11"/>
              </a:rPr>
              <a:t>@akreutzer82</a:t>
            </a:r>
            <a:endParaRPr lang="en-US" sz="3600" b="1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7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E4B570-8593-4488-9E59-36427ACC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39" y="704007"/>
            <a:ext cx="28392120" cy="332046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8200" dirty="0">
                <a:solidFill>
                  <a:schemeClr val="bg1"/>
                </a:solidFill>
                <a:latin typeface="Lato Thin" panose="020B0604020202020204" charset="0"/>
                <a:ea typeface="Lato Thin" panose="020B0604020202020204" charset="0"/>
                <a:cs typeface="Lato Thin" panose="020B0604020202020204" charset="0"/>
              </a:rPr>
              <a:t>Here are some</a:t>
            </a:r>
            <a:r>
              <a:rPr lang="en-US" sz="8200" dirty="0">
                <a:solidFill>
                  <a:schemeClr val="bg1"/>
                </a:solidFill>
                <a:latin typeface="Lato Black" panose="020F0A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memorable science billboards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for inspiration. </a:t>
            </a:r>
            <a:b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</a:b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  <a:hlinkClick r:id="rId2"/>
              </a:rPr>
              <a:t>Ctrl+Click here for more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.</a:t>
            </a:r>
            <a:endParaRPr lang="en-US" sz="11734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3074" name="Picture 2" descr="interesting science facts on billboards science world vancouver bc outdoor ooh ads rethink 19 25 Billboards with Fascinating Science Facts">
            <a:extLst>
              <a:ext uri="{FF2B5EF4-FFF2-40B4-BE49-F238E27FC236}">
                <a16:creationId xmlns:a16="http://schemas.microsoft.com/office/drawing/2014/main" id="{71386244-DB72-4F91-AE1D-D18DA7F3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650" y="4547636"/>
            <a:ext cx="9119853" cy="714768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3076" name="Picture 4" descr="interesting science facts on billboards science world vancouver bc outdoor ooh ads rethink 20 25 Billboards with Fascinating Science Facts">
            <a:extLst>
              <a:ext uri="{FF2B5EF4-FFF2-40B4-BE49-F238E27FC236}">
                <a16:creationId xmlns:a16="http://schemas.microsoft.com/office/drawing/2014/main" id="{BF9BB6C9-AF75-4C82-B1EA-CCF5BE98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25" y="4491529"/>
            <a:ext cx="5714680" cy="706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3078" name="Picture 6" descr="interesting science facts on billboards science world vancouver bc outdoor ooh ads rethink 13 25 Billboards with Fascinating Science Facts">
            <a:extLst>
              <a:ext uri="{FF2B5EF4-FFF2-40B4-BE49-F238E27FC236}">
                <a16:creationId xmlns:a16="http://schemas.microsoft.com/office/drawing/2014/main" id="{72F81C53-4BBF-4400-8E67-CF3B44E2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665" y="12732098"/>
            <a:ext cx="13626975" cy="68305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3080" name="Picture 8" descr="interesting science facts on billboards science world vancouver bc outdoor ooh ads rethink 7 25 Billboards with Fascinating Science Facts">
            <a:extLst>
              <a:ext uri="{FF2B5EF4-FFF2-40B4-BE49-F238E27FC236}">
                <a16:creationId xmlns:a16="http://schemas.microsoft.com/office/drawing/2014/main" id="{5E3DA9B9-2515-41EC-AA43-96AF5EE1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81" y="12732098"/>
            <a:ext cx="6524086" cy="68305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3082" name="Picture 10" descr="interesting science facts on billboards science world vancouver bc outdoor ooh ads rethink 18 25 Billboards with Fascinating Science Facts">
            <a:extLst>
              <a:ext uri="{FF2B5EF4-FFF2-40B4-BE49-F238E27FC236}">
                <a16:creationId xmlns:a16="http://schemas.microsoft.com/office/drawing/2014/main" id="{6345CD82-2654-40CB-9327-B7F6167FD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1"/>
          <a:stretch/>
        </p:blipFill>
        <p:spPr bwMode="auto">
          <a:xfrm>
            <a:off x="2789781" y="4588280"/>
            <a:ext cx="9097971" cy="714768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3084" name="Picture 12" descr="interesting science facts on billboards science world vancouver bc outdoor ooh ads rethink 9 25 Billboards with Fascinating Science Facts">
            <a:extLst>
              <a:ext uri="{FF2B5EF4-FFF2-40B4-BE49-F238E27FC236}">
                <a16:creationId xmlns:a16="http://schemas.microsoft.com/office/drawing/2014/main" id="{D344607A-E694-4170-8660-534D958B9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8" t="10186" r="10172" b="14298"/>
          <a:stretch/>
        </p:blipFill>
        <p:spPr bwMode="auto">
          <a:xfrm>
            <a:off x="10921304" y="12732098"/>
            <a:ext cx="4089797" cy="68305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624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7549941-F103-4DCF-BA7A-7363833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347" y="6047232"/>
            <a:ext cx="14127706" cy="92285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E4B570-8593-4488-9E59-36427AC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8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You can get free </a:t>
            </a:r>
            <a:r>
              <a:rPr lang="en-US" sz="98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icons</a:t>
            </a:r>
            <a:r>
              <a:rPr lang="en-US" sz="98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from</a:t>
            </a:r>
            <a:br>
              <a:rPr lang="en-US" dirty="0">
                <a:solidFill>
                  <a:schemeClr val="bg1"/>
                </a:solidFill>
                <a:latin typeface="Lato Black" panose="020F0A0202020403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</a:rPr>
              <a:t>TheNounProject.com</a:t>
            </a:r>
            <a:endParaRPr lang="en-US" dirty="0">
              <a:solidFill>
                <a:schemeClr val="bg1"/>
              </a:solidFill>
              <a:latin typeface="Lato Hairline" panose="020F02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FB7BD-F28C-45DC-A173-13DB06F35FFC}"/>
              </a:ext>
            </a:extLst>
          </p:cNvPr>
          <p:cNvSpPr txBox="1"/>
          <p:nvPr/>
        </p:nvSpPr>
        <p:spPr>
          <a:xfrm>
            <a:off x="9395347" y="15275814"/>
            <a:ext cx="1412770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>
                <a:hlinkClick r:id="rId2"/>
              </a:rPr>
              <a:t>https://thenounproject.com</a:t>
            </a:r>
            <a:endParaRPr lang="en-US" sz="5867" dirty="0"/>
          </a:p>
        </p:txBody>
      </p:sp>
    </p:spTree>
    <p:extLst>
      <p:ext uri="{BB962C8B-B14F-4D97-AF65-F5344CB8AC3E}">
        <p14:creationId xmlns:p14="http://schemas.microsoft.com/office/powerpoint/2010/main" val="182463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E4B570-8593-4488-9E59-36427ACC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39" y="1175415"/>
            <a:ext cx="28392120" cy="332046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8200" dirty="0">
                <a:solidFill>
                  <a:schemeClr val="bg1"/>
                </a:solidFill>
                <a:latin typeface="Lato Black" panose="020F0A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Stuck on a design dilemma?</a:t>
            </a:r>
            <a:r>
              <a:rPr lang="en-US" sz="8200" dirty="0">
                <a:solidFill>
                  <a:srgbClr val="FFA726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Do what other designers do! Go to </a:t>
            </a:r>
            <a:r>
              <a:rPr lang="en-US" sz="8200" dirty="0">
                <a:solidFill>
                  <a:srgbClr val="EA4C89"/>
                </a:solidFill>
                <a:latin typeface="Lato Thin" panose="020B0604020202020204" charset="0"/>
                <a:ea typeface="Lato Thin" panose="020B0604020202020204" charset="0"/>
                <a:cs typeface="Lato Thin" panose="020B0604020202020204" charset="0"/>
              </a:rPr>
              <a:t>dribbble.com 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and scroll through stuff until a solution jumps out at you. </a:t>
            </a:r>
            <a:r>
              <a:rPr lang="en-US" sz="82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Try searching 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for “</a:t>
            </a:r>
            <a:r>
              <a:rPr lang="en-US" sz="82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posters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” or “</a:t>
            </a:r>
            <a:r>
              <a:rPr lang="en-US" sz="8200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graph</a:t>
            </a:r>
            <a:r>
              <a:rPr lang="en-US" sz="82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”.</a:t>
            </a:r>
            <a:endParaRPr lang="en-US" sz="11734" dirty="0">
              <a:solidFill>
                <a:schemeClr val="bg1">
                  <a:lumMod val="65000"/>
                </a:schemeClr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FB7BD-F28C-45DC-A173-13DB06F35FFC}"/>
              </a:ext>
            </a:extLst>
          </p:cNvPr>
          <p:cNvSpPr txBox="1"/>
          <p:nvPr/>
        </p:nvSpPr>
        <p:spPr>
          <a:xfrm>
            <a:off x="9395347" y="17993953"/>
            <a:ext cx="1412770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>
                <a:hlinkClick r:id="rId2"/>
              </a:rPr>
              <a:t>https://dribbble.com/</a:t>
            </a:r>
            <a:endParaRPr lang="en-US" sz="58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924EA-C439-465C-8A43-AA33102C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69" y="5588013"/>
            <a:ext cx="17455261" cy="1179599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753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80B76EC-CB09-4E6A-88FA-AEB8DEAF0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380625"/>
            <a:ext cx="24688800" cy="163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52B70-A07B-4CED-928A-F784B2A39E63}"/>
              </a:ext>
            </a:extLst>
          </p:cNvPr>
          <p:cNvSpPr txBox="1"/>
          <p:nvPr/>
        </p:nvSpPr>
        <p:spPr>
          <a:xfrm>
            <a:off x="6046360" y="2170038"/>
            <a:ext cx="22757240" cy="363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67" dirty="0">
                <a:solidFill>
                  <a:srgbClr val="263238"/>
                </a:solidFill>
                <a:latin typeface="Lato" panose="020F0502020204030203" pitchFamily="34" charset="0"/>
              </a:rPr>
              <a:t>If your punchline is more than 2 lines,</a:t>
            </a:r>
            <a:r>
              <a:rPr lang="en-US" sz="7667" b="1" dirty="0">
                <a:solidFill>
                  <a:srgbClr val="263238"/>
                </a:solidFill>
                <a:latin typeface="Lato" panose="020F0502020204030203" pitchFamily="34" charset="0"/>
              </a:rPr>
              <a:t> don’t center it</a:t>
            </a:r>
            <a:r>
              <a:rPr lang="en-US" sz="7667" dirty="0">
                <a:solidFill>
                  <a:srgbClr val="263238"/>
                </a:solidFill>
                <a:latin typeface="Lato" panose="020F0502020204030203" pitchFamily="34" charset="0"/>
              </a:rPr>
              <a:t>. </a:t>
            </a:r>
            <a:r>
              <a:rPr lang="en-US" sz="7667" b="1" dirty="0">
                <a:solidFill>
                  <a:srgbClr val="263238"/>
                </a:solidFill>
                <a:latin typeface="Lato" panose="020F0502020204030203" pitchFamily="34" charset="0"/>
              </a:rPr>
              <a:t>Centered text is</a:t>
            </a:r>
            <a:r>
              <a:rPr lang="en-US" sz="7667" dirty="0">
                <a:solidFill>
                  <a:srgbClr val="263238"/>
                </a:solidFill>
                <a:latin typeface="Lato" panose="020F0502020204030203" pitchFamily="34" charset="0"/>
              </a:rPr>
              <a:t> </a:t>
            </a:r>
            <a:r>
              <a:rPr lang="en-US" sz="7667" b="1" dirty="0">
                <a:solidFill>
                  <a:srgbClr val="263238"/>
                </a:solidFill>
                <a:latin typeface="Lato" panose="020F0502020204030203" pitchFamily="34" charset="0"/>
              </a:rPr>
              <a:t>slower to read</a:t>
            </a:r>
            <a:r>
              <a:rPr lang="en-US" sz="7667" dirty="0">
                <a:solidFill>
                  <a:srgbClr val="263238"/>
                </a:solidFill>
                <a:latin typeface="Lato" panose="020F0502020204030203" pitchFamily="34" charset="0"/>
              </a:rPr>
              <a:t> than left-aligned text.</a:t>
            </a:r>
          </a:p>
        </p:txBody>
      </p:sp>
    </p:spTree>
    <p:extLst>
      <p:ext uri="{BB962C8B-B14F-4D97-AF65-F5344CB8AC3E}">
        <p14:creationId xmlns:p14="http://schemas.microsoft.com/office/powerpoint/2010/main" val="23222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6284-0E01-4E27-BABE-DA14B9D5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0" y="7442873"/>
            <a:ext cx="28392120" cy="4241801"/>
          </a:xfrm>
        </p:spPr>
        <p:txBody>
          <a:bodyPr>
            <a:normAutofit/>
          </a:bodyPr>
          <a:lstStyle/>
          <a:p>
            <a:pPr algn="ctr"/>
            <a:r>
              <a:rPr lang="en-US" sz="29201" b="1" dirty="0">
                <a:solidFill>
                  <a:srgbClr val="FFD5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Gallery</a:t>
            </a:r>
            <a:endParaRPr lang="en-US" sz="29201" b="1" dirty="0">
              <a:solidFill>
                <a:srgbClr val="2196F3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0735-116B-428A-BB24-2F6D9129A2EA}"/>
              </a:ext>
            </a:extLst>
          </p:cNvPr>
          <p:cNvSpPr txBox="1"/>
          <p:nvPr/>
        </p:nvSpPr>
        <p:spPr>
          <a:xfrm>
            <a:off x="4539916" y="12017541"/>
            <a:ext cx="23838569" cy="137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posters designed based off of the main templates.</a:t>
            </a:r>
          </a:p>
        </p:txBody>
      </p:sp>
    </p:spTree>
    <p:extLst>
      <p:ext uri="{BB962C8B-B14F-4D97-AF65-F5344CB8AC3E}">
        <p14:creationId xmlns:p14="http://schemas.microsoft.com/office/powerpoint/2010/main" val="110983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E5871-AEF9-4CF9-9F50-CC84DD8CF684}"/>
              </a:ext>
            </a:extLst>
          </p:cNvPr>
          <p:cNvSpPr txBox="1"/>
          <p:nvPr/>
        </p:nvSpPr>
        <p:spPr>
          <a:xfrm>
            <a:off x="4539916" y="17275342"/>
            <a:ext cx="23838569" cy="12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donated by </a:t>
            </a:r>
            <a:r>
              <a:rPr lang="en-US" sz="5867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@</a:t>
            </a:r>
            <a:r>
              <a:rPr lang="en-US" sz="5867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milankloewer</a:t>
            </a:r>
            <a:endParaRPr lang="en-US" sz="5867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61F530-6BFB-49DD-8BB5-E78A621F656D}"/>
              </a:ext>
            </a:extLst>
          </p:cNvPr>
          <p:cNvSpPr/>
          <p:nvPr/>
        </p:nvSpPr>
        <p:spPr>
          <a:xfrm>
            <a:off x="7813562" y="18906934"/>
            <a:ext cx="1735763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http://www.milank.de/documents/kloewer_egu.pdf</a:t>
            </a:r>
            <a:endParaRPr lang="en-US" sz="58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4C984-F59A-4C4A-9D71-C9F922651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21" y="2436571"/>
            <a:ext cx="19395558" cy="137719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233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3E31E80-283F-4632-97E5-643C577C5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"/>
          <a:stretch/>
        </p:blipFill>
        <p:spPr bwMode="auto">
          <a:xfrm>
            <a:off x="7664678" y="3562349"/>
            <a:ext cx="17589044" cy="116776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9E5871-AEF9-4CF9-9F50-CC84DD8CF684}"/>
              </a:ext>
            </a:extLst>
          </p:cNvPr>
          <p:cNvSpPr txBox="1"/>
          <p:nvPr/>
        </p:nvSpPr>
        <p:spPr>
          <a:xfrm>
            <a:off x="4539916" y="16399042"/>
            <a:ext cx="23838569" cy="12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867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by </a:t>
            </a:r>
            <a:r>
              <a:rPr lang="en-US" sz="5867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@</a:t>
            </a:r>
            <a:r>
              <a:rPr lang="en-US" sz="5867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mikemorrison</a:t>
            </a:r>
            <a:endParaRPr lang="en-US" sz="5867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3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9892</TotalTime>
  <Words>730</Words>
  <Application>Microsoft Office PowerPoint</Application>
  <PresentationFormat>Custom</PresentationFormat>
  <Paragraphs>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Lato Thin</vt:lpstr>
      <vt:lpstr>Lato Black</vt:lpstr>
      <vt:lpstr>Lato Hairline</vt:lpstr>
      <vt:lpstr>Calibri Light</vt:lpstr>
      <vt:lpstr>Lato</vt:lpstr>
      <vt:lpstr>Arial</vt:lpstr>
      <vt:lpstr>Lato Semibold</vt:lpstr>
      <vt:lpstr>Segoe UI</vt:lpstr>
      <vt:lpstr>Calibri</vt:lpstr>
      <vt:lpstr>Office 2013 - 2022 Theme</vt:lpstr>
      <vt:lpstr>1_Office 2013 - 2022 Theme</vt:lpstr>
      <vt:lpstr>Try an on-theme background. Add fun and reinforce your study’s context, but make sure to keep a high contrast between your text and background!</vt:lpstr>
      <vt:lpstr>Try a ‘hat’ icon. Fun, reinforces your finding, makes your poster memorable  — and can be interpreted at-a-glance.</vt:lpstr>
      <vt:lpstr>Here are some memorable science billboards for inspiration.  Ctrl+Click here for more.</vt:lpstr>
      <vt:lpstr>You can get free icons from TheNounProject.com</vt:lpstr>
      <vt:lpstr>Stuck on a design dilemma? Do what other designers do! Go to dribbble.com and scroll through stuff until a solution jumps out at you. Try searching for “posters” or “graph”.</vt:lpstr>
      <vt:lpstr>PowerPoint Presentation</vt:lpstr>
      <vt:lpstr>Gallery</vt:lpstr>
      <vt:lpstr>PowerPoint Presentation</vt:lpstr>
      <vt:lpstr>PowerPoint Presentation</vt:lpstr>
      <vt:lpstr>PowerPoint Presentation</vt:lpstr>
      <vt:lpstr>Mods</vt:lpstr>
      <vt:lpstr>PowerPoint Presentation</vt:lpstr>
      <vt:lpstr>                 Templates</vt:lpstr>
      <vt:lpstr>#butterposter</vt:lpstr>
      <vt:lpstr>Research that influenced this design: a.k.a “I need some ammo to help persuade my faculty to try this.”</vt:lpstr>
      <vt:lpstr>Layout F.A.Q.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Bill Shillito</cp:lastModifiedBy>
  <cp:revision>129</cp:revision>
  <dcterms:created xsi:type="dcterms:W3CDTF">2019-07-02T13:39:34Z</dcterms:created>
  <dcterms:modified xsi:type="dcterms:W3CDTF">2025-07-02T01:12:38Z</dcterms:modified>
</cp:coreProperties>
</file>